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80" r:id="rId1"/>
  </p:sldMasterIdLst>
  <p:notesMasterIdLst>
    <p:notesMasterId r:id="rId44"/>
  </p:notesMasterIdLst>
  <p:sldIdLst>
    <p:sldId id="256" r:id="rId2"/>
    <p:sldId id="298" r:id="rId3"/>
    <p:sldId id="307" r:id="rId4"/>
    <p:sldId id="300" r:id="rId5"/>
    <p:sldId id="306" r:id="rId6"/>
    <p:sldId id="257" r:id="rId7"/>
    <p:sldId id="259" r:id="rId8"/>
    <p:sldId id="261" r:id="rId9"/>
    <p:sldId id="290" r:id="rId10"/>
    <p:sldId id="291" r:id="rId11"/>
    <p:sldId id="292" r:id="rId12"/>
    <p:sldId id="267" r:id="rId13"/>
    <p:sldId id="268" r:id="rId14"/>
    <p:sldId id="28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2" r:id="rId28"/>
    <p:sldId id="287" r:id="rId29"/>
    <p:sldId id="283" r:id="rId30"/>
    <p:sldId id="284" r:id="rId31"/>
    <p:sldId id="293" r:id="rId32"/>
    <p:sldId id="304" r:id="rId33"/>
    <p:sldId id="301" r:id="rId34"/>
    <p:sldId id="302" r:id="rId35"/>
    <p:sldId id="294" r:id="rId36"/>
    <p:sldId id="295" r:id="rId37"/>
    <p:sldId id="296" r:id="rId38"/>
    <p:sldId id="308" r:id="rId39"/>
    <p:sldId id="309" r:id="rId40"/>
    <p:sldId id="299" r:id="rId41"/>
    <p:sldId id="305" r:id="rId42"/>
    <p:sldId id="297" r:id="rId43"/>
  </p:sldIdLst>
  <p:sldSz cx="9144000" cy="6858000" type="screen4x3"/>
  <p:notesSz cx="6788150" cy="9923463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680E"/>
    <a:srgbClr val="8E61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406" autoAdjust="0"/>
    <p:restoredTop sz="94676" autoAdjust="0"/>
  </p:normalViewPr>
  <p:slideViewPr>
    <p:cSldViewPr>
      <p:cViewPr varScale="1">
        <p:scale>
          <a:sx n="65" d="100"/>
          <a:sy n="65" d="100"/>
        </p:scale>
        <p:origin x="-114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Sheet1!$A$2:$A$8</c:f>
              <c:strCache>
                <c:ptCount val="7"/>
                <c:pt idx="0">
                  <c:v>قوانین</c:v>
                </c:pt>
                <c:pt idx="1">
                  <c:v>مصوبه هیات وزیران</c:v>
                </c:pt>
                <c:pt idx="2">
                  <c:v>بخشنامه قضایی</c:v>
                </c:pt>
                <c:pt idx="3">
                  <c:v>مصوبه شوراهای عالی</c:v>
                </c:pt>
                <c:pt idx="4">
                  <c:v>نظرات معاونت حقوقی</c:v>
                </c:pt>
                <c:pt idx="5">
                  <c:v>آراء وحدت رویه</c:v>
                </c:pt>
                <c:pt idx="6">
                  <c:v>آراء دیوان عدالت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0.1007</c:v>
                </c:pt>
                <c:pt idx="1">
                  <c:v>0.46239999999999998</c:v>
                </c:pt>
                <c:pt idx="2">
                  <c:v>0.03</c:v>
                </c:pt>
                <c:pt idx="3">
                  <c:v>0.04</c:v>
                </c:pt>
                <c:pt idx="4">
                  <c:v>0.35270000000000001</c:v>
                </c:pt>
                <c:pt idx="5">
                  <c:v>0.01</c:v>
                </c:pt>
                <c:pt idx="6">
                  <c:v>0.02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413753280839895"/>
          <c:y val="9.5748929131331081E-2"/>
          <c:w val="0.26419580052493441"/>
          <c:h val="0.7614700218494241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a-IR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46618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72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440E96D-589F-429C-8B8C-4DD943E12BE3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46618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72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E428404-2157-415C-931F-7D2B3875921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857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428404-2157-415C-931F-7D2B38759219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22439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7144B-E739-43E8-9597-38FF03014600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E3D3-FEF6-444C-92F1-07D546028A7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7144B-E739-43E8-9597-38FF03014600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E3D3-FEF6-444C-92F1-07D546028A7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7144B-E739-43E8-9597-38FF03014600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E3D3-FEF6-444C-92F1-07D546028A76}" type="slidenum">
              <a:rPr lang="fa-IR" smtClean="0"/>
              <a:t>‹#›</a:t>
            </a:fld>
            <a:endParaRPr lang="fa-I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7144B-E739-43E8-9597-38FF03014600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E3D3-FEF6-444C-92F1-07D546028A76}" type="slidenum">
              <a:rPr lang="fa-IR" smtClean="0"/>
              <a:t>‹#›</a:t>
            </a:fld>
            <a:endParaRPr lang="fa-I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7144B-E739-43E8-9597-38FF03014600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E3D3-FEF6-444C-92F1-07D546028A7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7144B-E739-43E8-9597-38FF03014600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E3D3-FEF6-444C-92F1-07D546028A76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7144B-E739-43E8-9597-38FF03014600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E3D3-FEF6-444C-92F1-07D546028A7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7144B-E739-43E8-9597-38FF03014600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E3D3-FEF6-444C-92F1-07D546028A7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7144B-E739-43E8-9597-38FF03014600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E3D3-FEF6-444C-92F1-07D546028A7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7144B-E739-43E8-9597-38FF03014600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E3D3-FEF6-444C-92F1-07D546028A76}" type="slidenum">
              <a:rPr lang="fa-IR" smtClean="0"/>
              <a:t>‹#›</a:t>
            </a:fld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7144B-E739-43E8-9597-38FF03014600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E3D3-FEF6-444C-92F1-07D546028A76}" type="slidenum">
              <a:rPr lang="fa-IR" smtClean="0"/>
              <a:t>‹#›</a:t>
            </a:fld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F17144B-E739-43E8-9597-38FF03014600}" type="datetimeFigureOut">
              <a:rPr lang="fa-IR" smtClean="0"/>
              <a:t>1435/03/27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AE7E3D3-FEF6-444C-92F1-07D546028A76}" type="slidenum">
              <a:rPr lang="fa-IR" smtClean="0"/>
              <a:t>‹#›</a:t>
            </a:fld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31840" y="882873"/>
            <a:ext cx="3096344" cy="37702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3900" dirty="0">
                <a:solidFill>
                  <a:schemeClr val="bg2"/>
                </a:solidFill>
                <a:latin typeface="110_Besmellah_1(MRT)" pitchFamily="2" charset="0"/>
              </a:rPr>
              <a:t>C</a:t>
            </a:r>
            <a:endParaRPr lang="fa-IR" sz="23900" dirty="0">
              <a:solidFill>
                <a:schemeClr val="bg2"/>
              </a:solidFill>
              <a:latin typeface="110_Besmellah_1(MRT)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938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6096" y="2657098"/>
            <a:ext cx="3029997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ویژگی‌های‌منحصر‌به‌فرد‌سامانه:</a:t>
            </a:r>
            <a:endParaRPr lang="en-US" sz="28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24313" y="3212976"/>
            <a:ext cx="5264583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1-</a:t>
            </a:r>
            <a:r>
              <a:rPr lang="fa-IR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‌منبع‌جامع‌تنقيح‌صريح‌قوانين‌و‌مقررات‌در‌كشور</a:t>
            </a:r>
            <a:endParaRPr lang="fa-IR" sz="3200" b="1" dirty="0">
              <a:solidFill>
                <a:schemeClr val="tx1">
                  <a:lumMod val="95000"/>
                  <a:lumOff val="5000"/>
                </a:schemeClr>
              </a:solidFill>
              <a:latin typeface="Adobe Arabic" pitchFamily="18" charset="-78"/>
              <a:cs typeface="Adobe Arabic" pitchFamily="18" charset="-78"/>
              <a:sym typeface="Wingding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5935" y="3693086"/>
            <a:ext cx="7446269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2-</a:t>
            </a:r>
            <a:r>
              <a:rPr lang="fa-IR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تنهامرجع‌اطلاعات‌دارای‌پرده‌هاي‌زماني‌(تنقیحی)‌براي‌قوانين‌ومقررات</a:t>
            </a:r>
            <a:endParaRPr lang="fa-IR" sz="3200" b="1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  <a:sym typeface="Wingding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8665" y="4159967"/>
            <a:ext cx="5290231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32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3-</a:t>
            </a:r>
            <a:r>
              <a:rPr lang="fa-IR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3200" b="1" dirty="0" smtClean="0">
                <a:latin typeface="Adobe Arabic" pitchFamily="18" charset="-78"/>
                <a:cs typeface="Adobe Arabic" pitchFamily="18" charset="-78"/>
                <a:sym typeface="Wingdings"/>
              </a:rPr>
              <a:t>تفکیک‌‌‌قوانین‌و‌مقررات‌بر‌اساس94کدموضوعی‌</a:t>
            </a: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‌</a:t>
            </a:r>
            <a:endParaRPr lang="fa-IR" sz="3200" b="1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  <a:sym typeface="Wingding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050" y="4613787"/>
            <a:ext cx="7964040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32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4-</a:t>
            </a:r>
            <a:r>
              <a:rPr lang="fa-IR" sz="3200" b="1" dirty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دربردارنده‌اطلاعات‌مربوط‌به‌تمامي‌تفسيرهاي‌شوراي‌نگهبان‌از‌قانون‌اساسي</a:t>
            </a:r>
            <a:endParaRPr lang="fa-IR" sz="3200" b="1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  <a:sym typeface="Wingding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37637" y="5104782"/>
            <a:ext cx="6939720" cy="107721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5- </a:t>
            </a:r>
            <a:r>
              <a:rPr lang="fa-IR" sz="3200" b="1" dirty="0" smtClean="0">
                <a:latin typeface="Adobe Arabic" pitchFamily="18" charset="-78"/>
                <a:cs typeface="Adobe Arabic" pitchFamily="18" charset="-78"/>
                <a:sym typeface="Wingdings"/>
              </a:rPr>
              <a:t>تنها‌مرجع‌مشتمل‌بر‌كليه‌اطلاعات‌مربوط‌به‌تصويب،‌ابلاغ‌و‌انتشار</a:t>
            </a:r>
          </a:p>
          <a:p>
            <a:pPr lvl="0"/>
            <a:r>
              <a:rPr lang="fa-IR" sz="3200" b="1" dirty="0" smtClean="0">
                <a:latin typeface="Adobe Arabic" pitchFamily="18" charset="-78"/>
                <a:cs typeface="Adobe Arabic" pitchFamily="18" charset="-78"/>
                <a:sym typeface="Wingdings"/>
              </a:rPr>
              <a:t>‌قوانين‌ومقررات</a:t>
            </a:r>
            <a:endParaRPr lang="fa-IR" sz="3200" b="1" dirty="0">
              <a:latin typeface="Adobe Arabic" pitchFamily="18" charset="-78"/>
              <a:cs typeface="Adobe Arabic" pitchFamily="18" charset="-78"/>
              <a:sym typeface="Wingding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03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2197" y="3114678"/>
            <a:ext cx="7415813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6-</a:t>
            </a:r>
            <a:r>
              <a:rPr lang="fa-I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مشتمل‌بر‌تصاوير‌قوانین‌مندرج‌در‌روزنامه‌رسمي‌و‌تصاویـر‌اسناد‌ابلاغی‌مصوبات</a:t>
            </a:r>
          </a:p>
          <a:p>
            <a:pPr lvl="0"/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‌هیأت‌وزیران‌ازسال </a:t>
            </a:r>
            <a:r>
              <a:rPr lang="fa-I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1285</a:t>
            </a:r>
            <a:r>
              <a:rPr lang="fa-IR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(درحال‌تکمیل)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6504" y="3996353"/>
            <a:ext cx="7627409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7-</a:t>
            </a:r>
            <a:r>
              <a:rPr lang="fa-IR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3200" b="1" dirty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مطمئن‌ترين‌‌‌متون‌قوانین‌و‌مقررات‌با‌طی‌فرآيند‌10‌مرحله‌اي‌مقابله‌وتأييد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57686" y="4428401"/>
            <a:ext cx="6429965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8-</a:t>
            </a:r>
            <a:r>
              <a:rPr lang="fa-I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3200" b="1" dirty="0">
                <a:latin typeface="Adobe Arabic" pitchFamily="18" charset="-78"/>
                <a:cs typeface="Adobe Arabic" pitchFamily="18" charset="-78"/>
                <a:sym typeface="Wingdings"/>
              </a:rPr>
              <a:t>كامل‌ترين‌سامانه‌از‌حيث‌مراجع‌متعدد‌وضع‌قوانين‌ومقررات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80234" y="4871335"/>
            <a:ext cx="5301451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9-</a:t>
            </a:r>
            <a:r>
              <a:rPr lang="fa-I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3200" b="1" dirty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امکان‌ارتباط‌بین‌قوانین‌و‌مقررات‌مستند‌و‌مرتبط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55992" y="5312094"/>
            <a:ext cx="6936579" cy="107721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10-</a:t>
            </a:r>
            <a:r>
              <a:rPr lang="fa-I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ایجاد‌پیوند‌بین‌متن‌قوانین‌و‌نظرات‌وآراءحقوقی‌مرتبط</a:t>
            </a:r>
            <a:r>
              <a:rPr lang="fa-IR" sz="2000" dirty="0">
                <a:solidFill>
                  <a:prstClr val="black">
                    <a:lumMod val="95000"/>
                    <a:lumOff val="5000"/>
                  </a:prst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(درحال‌تکمیل)</a:t>
            </a:r>
          </a:p>
          <a:p>
            <a:pPr lvl="0"/>
            <a:endParaRPr lang="fa-IR" sz="3200" b="1" dirty="0">
              <a:solidFill>
                <a:schemeClr val="tx1">
                  <a:lumMod val="95000"/>
                  <a:lumOff val="5000"/>
                </a:schemeClr>
              </a:solidFill>
              <a:latin typeface="Adobe Arabic" pitchFamily="18" charset="-78"/>
              <a:cs typeface="Adobe Arabic" pitchFamily="18" charset="-78"/>
              <a:sym typeface="Wingding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8607" y="5755028"/>
            <a:ext cx="7923964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11-</a:t>
            </a:r>
            <a:r>
              <a:rPr lang="fa-I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تنها‌بانک‌جامع‌بخشنامه‌های‌قضایی‌ومصوبات‌شوراهای‌عالی</a:t>
            </a:r>
            <a:r>
              <a:rPr lang="fa-IR" sz="2000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(درحال‌تکمیل)</a:t>
            </a:r>
            <a:endParaRPr lang="fa-IR" sz="3200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  <a:sym typeface="Wingding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36096" y="2657098"/>
            <a:ext cx="3029997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ویژگی‌های‌منحصر‌به‌فرد‌سامانه:</a:t>
            </a:r>
            <a:endParaRPr lang="en-US" sz="2800" b="1" dirty="0">
              <a:latin typeface="Adobe Arabic" pitchFamily="18" charset="-78"/>
              <a:cs typeface="Adobe Arabic" pitchFamily="18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780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3473713"/>
            <a:ext cx="6358754" cy="1323439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8000" b="1" dirty="0" smtClean="0">
                <a:solidFill>
                  <a:srgbClr val="C00000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88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86039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s.noushabadi\Desktop\-ص اول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30" y="1387444"/>
            <a:ext cx="7556231" cy="4922193"/>
          </a:xfrm>
          <a:prstGeom prst="round2DiagRect">
            <a:avLst>
              <a:gd name="adj1" fmla="val 7378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6" name="Picture 5" descr="C:\Users\s.noushabadi\Desktop\-ص اول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2" r="13134"/>
          <a:stretch/>
        </p:blipFill>
        <p:spPr bwMode="auto">
          <a:xfrm>
            <a:off x="1763486" y="1391321"/>
            <a:ext cx="5584371" cy="4922193"/>
          </a:xfrm>
          <a:prstGeom prst="round2DiagRect">
            <a:avLst>
              <a:gd name="adj1" fmla="val 7378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09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407E-6 L -0.13211 -4.07407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5" name="Picture 5" descr="C:\Users\s.noushabadi\Desktop\-ص اول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2" r="13134"/>
          <a:stretch/>
        </p:blipFill>
        <p:spPr bwMode="auto">
          <a:xfrm>
            <a:off x="546244" y="1391321"/>
            <a:ext cx="5584371" cy="4922193"/>
          </a:xfrm>
          <a:prstGeom prst="round2DiagRect">
            <a:avLst>
              <a:gd name="adj1" fmla="val 7378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16216" y="2001540"/>
            <a:ext cx="2162772" cy="646331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none" rtlCol="1">
            <a:spAutoFit/>
          </a:bodyPr>
          <a:lstStyle/>
          <a:p>
            <a:r>
              <a:rPr lang="fa-IR" b="1" dirty="0" smtClean="0">
                <a:latin typeface="Adobe Arabic" pitchFamily="18" charset="-78"/>
                <a:cs typeface="Adobe Arabic" pitchFamily="18" charset="-78"/>
              </a:rPr>
              <a:t>دربردارنده‌قوانین‌و‌مقررات‌مصوب‌</a:t>
            </a:r>
          </a:p>
          <a:p>
            <a:r>
              <a:rPr lang="fa-IR" b="1" dirty="0" smtClean="0">
                <a:latin typeface="Adobe Arabic" pitchFamily="18" charset="-78"/>
                <a:cs typeface="Adobe Arabic" pitchFamily="18" charset="-78"/>
              </a:rPr>
              <a:t>مراجع‌وضع‌از‌ابتدای‌مشروطه</a:t>
            </a:r>
            <a:endParaRPr lang="fa-IR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16217" y="2702570"/>
            <a:ext cx="2151886" cy="646331"/>
          </a:xfrm>
          <a:prstGeom prst="rect">
            <a:avLst/>
          </a:prstGeom>
          <a:solidFill>
            <a:schemeClr val="bg2">
              <a:alpha val="43000"/>
            </a:schemeClr>
          </a:solidFill>
        </p:spPr>
        <p:txBody>
          <a:bodyPr wrap="square" rtlCol="1">
            <a:spAutoFit/>
          </a:bodyPr>
          <a:lstStyle/>
          <a:p>
            <a:r>
              <a:rPr lang="fa-IR" b="1" dirty="0" smtClean="0">
                <a:latin typeface="Adobe Arabic" pitchFamily="18" charset="-78"/>
                <a:cs typeface="Adobe Arabic" pitchFamily="18" charset="-78"/>
              </a:rPr>
              <a:t>ارائه‌فرآیند‌تصویب‌طرح‌ها‌و‌لوایح‌</a:t>
            </a:r>
          </a:p>
          <a:p>
            <a:r>
              <a:rPr lang="fa-IR" b="1" dirty="0" smtClean="0">
                <a:latin typeface="Adobe Arabic" pitchFamily="18" charset="-78"/>
                <a:cs typeface="Adobe Arabic" pitchFamily="18" charset="-78"/>
              </a:rPr>
              <a:t>درمراجع‌وضع</a:t>
            </a:r>
            <a:endParaRPr lang="fa-IR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6216" y="3422650"/>
            <a:ext cx="2151886" cy="707886"/>
          </a:xfrm>
          <a:prstGeom prst="rect">
            <a:avLst/>
          </a:prstGeom>
          <a:solidFill>
            <a:schemeClr val="bg2">
              <a:alpha val="43000"/>
            </a:schemeClr>
          </a:solidFill>
        </p:spPr>
        <p:txBody>
          <a:bodyPr wrap="square" rtlCol="1">
            <a:spAutoFit/>
          </a:bodyPr>
          <a:lstStyle/>
          <a:p>
            <a:r>
              <a:rPr lang="fa-IR" sz="2000" b="1" dirty="0" smtClean="0">
                <a:latin typeface="Adobe Arabic" pitchFamily="18" charset="-78"/>
                <a:cs typeface="Adobe Arabic" pitchFamily="18" charset="-78"/>
              </a:rPr>
              <a:t>مشتمل‌بر‌آراءونظـرات‌حقوقی‌</a:t>
            </a:r>
          </a:p>
          <a:p>
            <a:r>
              <a:rPr lang="fa-IR" sz="2000" b="1" dirty="0" smtClean="0">
                <a:latin typeface="Adobe Arabic" pitchFamily="18" charset="-78"/>
                <a:cs typeface="Adobe Arabic" pitchFamily="18" charset="-78"/>
              </a:rPr>
              <a:t>مراجع‌قانونی</a:t>
            </a:r>
            <a:endParaRPr lang="fa-IR" sz="2000" dirty="0">
              <a:latin typeface="Adobe Arabic" pitchFamily="18" charset="-78"/>
              <a:cs typeface="Adobe Arabic" pitchFamily="18" charset="-78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6052418" y="2511946"/>
            <a:ext cx="432048" cy="2142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058768" y="3235652"/>
            <a:ext cx="432048" cy="2865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052418" y="299185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427162" y="3933056"/>
            <a:ext cx="2393310" cy="1938992"/>
          </a:xfrm>
          <a:prstGeom prst="rect">
            <a:avLst/>
          </a:prstGeom>
          <a:solidFill>
            <a:schemeClr val="bg2">
              <a:alpha val="43000"/>
            </a:schemeClr>
          </a:solidFill>
        </p:spPr>
        <p:txBody>
          <a:bodyPr wrap="square" rtlCol="1">
            <a:spAutoFit/>
          </a:bodyPr>
          <a:lstStyle/>
          <a:p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ارائه‌محصولات‌سامانه‌ملی‌</a:t>
            </a:r>
          </a:p>
          <a:p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به‌صورت‌</a:t>
            </a:r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برون‌خط‌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و</a:t>
            </a:r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مکتوب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‌</a:t>
            </a:r>
          </a:p>
          <a:p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در‌قالب‌لوح،نرم‌افزارتلفن</a:t>
            </a:r>
          </a:p>
          <a:p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‌همراه،</a:t>
            </a:r>
          </a:p>
          <a:p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مجموعه‌کتب‌منقح‌و</a:t>
            </a:r>
            <a:r>
              <a:rPr lang="fa-IR" sz="2400" b="1" dirty="0">
                <a:latin typeface="Adobe Arabic" pitchFamily="18" charset="-78"/>
                <a:cs typeface="Adobe Arabic" pitchFamily="18" charset="-78"/>
              </a:rPr>
              <a:t>...</a:t>
            </a:r>
            <a:endParaRPr lang="fa-IR" sz="24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0" name="Right Brace 9"/>
          <p:cNvSpPr/>
          <p:nvPr/>
        </p:nvSpPr>
        <p:spPr>
          <a:xfrm>
            <a:off x="6251690" y="4033810"/>
            <a:ext cx="133291" cy="1368152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2578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" grpId="1" animBg="1"/>
      <p:bldP spid="8" grpId="0" animBg="1"/>
      <p:bldP spid="8" grpId="1" animBg="1"/>
      <p:bldP spid="15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.noushabadi\Desktop\جستجوی عبارتی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16368"/>
            <a:ext cx="6059558" cy="4548936"/>
          </a:xfrm>
          <a:prstGeom prst="round2DiagRect">
            <a:avLst>
              <a:gd name="adj1" fmla="val 768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15217" y="2768729"/>
            <a:ext cx="1600117" cy="310854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امكان‌</a:t>
            </a:r>
            <a:r>
              <a:rPr lang="fa-IR" sz="2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جستجوی</a:t>
            </a:r>
          </a:p>
          <a:p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پیشرفته</a:t>
            </a:r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‌و‌</a:t>
            </a:r>
            <a:r>
              <a:rPr lang="fa-IR" sz="2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سريع</a:t>
            </a:r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‌</a:t>
            </a:r>
          </a:p>
          <a:p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قوانين‌ومقررات</a:t>
            </a:r>
          </a:p>
          <a:p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‌براساس‌واژگان،</a:t>
            </a:r>
          </a:p>
          <a:p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تـاريــخ‌ابـــلاغ،</a:t>
            </a:r>
          </a:p>
          <a:p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تصويب،‌انتشار‌،</a:t>
            </a:r>
          </a:p>
          <a:p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شماره‌ابلاغ‌و</a:t>
            </a:r>
            <a:r>
              <a:rPr lang="fa-IR" sz="2800" b="1" dirty="0">
                <a:latin typeface="Adobe Arabic" pitchFamily="18" charset="-78"/>
                <a:cs typeface="Adobe Arabic" pitchFamily="18" charset="-78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8453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s.noushabadi\Desktop\کدهای موضوعی405-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93" y="1459565"/>
            <a:ext cx="6480720" cy="4865104"/>
          </a:xfrm>
          <a:prstGeom prst="round2DiagRect">
            <a:avLst>
              <a:gd name="adj1" fmla="val 6225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9935" y="2564904"/>
            <a:ext cx="8438529" cy="646331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none" rtlCol="1">
            <a:spAutoFit/>
          </a:bodyPr>
          <a:lstStyle/>
          <a:p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امـکان‌</a:t>
            </a:r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جستـجــوی‌موضـوعی</a:t>
            </a:r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‌قوانیـن‌و‌مـقـررات‌بــه‌صورت‌تـخصصــی</a:t>
            </a:r>
            <a:endParaRPr lang="fa-IR" sz="3600" dirty="0"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15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.noushabadi\Desktop\نتیجه جستجو 405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93" y="1459565"/>
            <a:ext cx="6498976" cy="4878808"/>
          </a:xfrm>
          <a:prstGeom prst="round2DiagRect">
            <a:avLst>
              <a:gd name="adj1" fmla="val 4745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9935" y="2564904"/>
            <a:ext cx="8438529" cy="646331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none" rtlCol="1">
            <a:spAutoFit/>
          </a:bodyPr>
          <a:lstStyle/>
          <a:p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امـکان‌</a:t>
            </a:r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جستـجــوی‌موضـوعی</a:t>
            </a:r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‌قوانیـن‌و‌مـقـررات‌بــه‌صورت‌تـخصصــی</a:t>
            </a:r>
            <a:endParaRPr lang="fa-IR" sz="36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6716" y="3075652"/>
            <a:ext cx="7744428" cy="584775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none" rtlCol="1">
            <a:spAutoFit/>
          </a:bodyPr>
          <a:lstStyle/>
          <a:p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ارائه‌نتایج‌جستجوی‌قوانین‌و‌مقررات‌</a:t>
            </a:r>
            <a:r>
              <a:rPr lang="fa-IR" sz="3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به‌تفکیک‌هر‌پایگاه</a:t>
            </a:r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‌و‌مطابق‌با‌نظرکاربر</a:t>
            </a:r>
            <a:endParaRPr lang="fa-IR" sz="32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611560" y="3795381"/>
            <a:ext cx="576064" cy="175664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ight Arrow 9"/>
          <p:cNvSpPr/>
          <p:nvPr/>
        </p:nvSpPr>
        <p:spPr>
          <a:xfrm>
            <a:off x="612641" y="4865976"/>
            <a:ext cx="576064" cy="175664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455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4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.noushabadi\Desktop\جستجو وضعیت آزمایشی-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192" y="1420503"/>
            <a:ext cx="6378470" cy="4788345"/>
          </a:xfrm>
          <a:prstGeom prst="round2DiagRect">
            <a:avLst>
              <a:gd name="adj1" fmla="val 4573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Round Diagonal Corner Rectangle 3"/>
          <p:cNvSpPr/>
          <p:nvPr/>
        </p:nvSpPr>
        <p:spPr>
          <a:xfrm>
            <a:off x="7330076" y="3814675"/>
            <a:ext cx="454098" cy="190389"/>
          </a:xfrm>
          <a:prstGeom prst="round2Diag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ound Diagonal Corner Rectangle 6"/>
          <p:cNvSpPr/>
          <p:nvPr/>
        </p:nvSpPr>
        <p:spPr>
          <a:xfrm>
            <a:off x="2987824" y="3183612"/>
            <a:ext cx="3004534" cy="1829564"/>
          </a:xfrm>
          <a:prstGeom prst="round2Diag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899592" y="5085184"/>
            <a:ext cx="568863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تفكيك‌قوانين‌ومقررات‌براساس</a:t>
            </a:r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3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وضعيت‌اعتبار</a:t>
            </a:r>
          </a:p>
          <a:p>
            <a:r>
              <a:rPr lang="fa-IR" sz="2200" b="1" dirty="0" smtClean="0">
                <a:latin typeface="Adobe Arabic" pitchFamily="18" charset="-78"/>
                <a:cs typeface="Adobe Arabic" pitchFamily="18" charset="-78"/>
              </a:rPr>
              <a:t>به‌معتبر،موقت،آزمايشي‌وبااجرامنتفي‌وامکان‌جستجومطابق‌باوضعیت</a:t>
            </a:r>
            <a:endParaRPr lang="fa-IR" sz="22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9" name="Left Arrow 8"/>
          <p:cNvSpPr/>
          <p:nvPr/>
        </p:nvSpPr>
        <p:spPr>
          <a:xfrm>
            <a:off x="7840553" y="3736337"/>
            <a:ext cx="432048" cy="334043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1420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s.noushabadi\Desktop\مجری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682" y="1347460"/>
            <a:ext cx="6372557" cy="4355774"/>
          </a:xfrm>
          <a:prstGeom prst="round2DiagRect">
            <a:avLst>
              <a:gd name="adj1" fmla="val 4503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0754" y="5822842"/>
            <a:ext cx="6480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قابلیت‌جستجوی‌قوانین‌ومقررات</a:t>
            </a:r>
            <a:r>
              <a:rPr lang="fa-IR" sz="2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‌براساس‌دستگاه‌مجری</a:t>
            </a:r>
            <a:endParaRPr lang="fa-IR" sz="24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7362734" y="4109730"/>
            <a:ext cx="369927" cy="237796"/>
          </a:xfrm>
          <a:prstGeom prst="round2Diag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Left Arrow 7"/>
          <p:cNvSpPr/>
          <p:nvPr/>
        </p:nvSpPr>
        <p:spPr>
          <a:xfrm>
            <a:off x="7801474" y="4057027"/>
            <a:ext cx="432048" cy="334043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Left Arrow 9"/>
          <p:cNvSpPr/>
          <p:nvPr/>
        </p:nvSpPr>
        <p:spPr>
          <a:xfrm>
            <a:off x="5364088" y="4135466"/>
            <a:ext cx="1800200" cy="21206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233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249" y="1052736"/>
            <a:ext cx="879639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48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8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427" y="1628800"/>
            <a:ext cx="88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مـعـاونت‌حقـوقـی‌ریـاست</a:t>
            </a:r>
            <a:r>
              <a:rPr lang="fa-IR" sz="8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8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8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249" y="2011142"/>
            <a:ext cx="8796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sz="2400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056" y="2886734"/>
            <a:ext cx="76966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400" b="1" dirty="0" smtClean="0">
                <a:solidFill>
                  <a:schemeClr val="bg1"/>
                </a:solidFill>
                <a:latin typeface="Adobe Arabic" pitchFamily="18" charset="-78"/>
                <a:cs typeface="Adobe Arabic" pitchFamily="18" charset="-78"/>
              </a:rPr>
              <a:t>سامانه‌ملی‌قوانین‌ومقررات‌جمهوری‌اسلامی‌ایران</a:t>
            </a:r>
            <a:endParaRPr lang="en-US" sz="44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0075" y="3528412"/>
            <a:ext cx="8536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Maiandra GD" pitchFamily="34" charset="0"/>
              </a:rPr>
              <a:t>Iranian  National  Portal  of  Laws and Regulations</a:t>
            </a:r>
            <a:endParaRPr lang="en-US" sz="2400" dirty="0">
              <a:solidFill>
                <a:schemeClr val="bg1"/>
              </a:solidFill>
              <a:latin typeface="Maiandra GD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67036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.noushabadi\Desktop\مرجع تصویب-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789" y="1412253"/>
            <a:ext cx="5851853" cy="4393011"/>
          </a:xfrm>
          <a:prstGeom prst="round2DiagRect">
            <a:avLst>
              <a:gd name="adj1" fmla="val 4409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20754" y="5930116"/>
            <a:ext cx="6480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‌جستجوی‌قوانین‌ومقررات‌به‌تفکیک</a:t>
            </a:r>
            <a:r>
              <a:rPr lang="fa-IR" sz="2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‌مرجع‌تصویب</a:t>
            </a:r>
            <a:endParaRPr lang="fa-IR" sz="24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7226409" y="3738804"/>
            <a:ext cx="369927" cy="237796"/>
          </a:xfrm>
          <a:prstGeom prst="round2Diag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Left Arrow 7"/>
          <p:cNvSpPr/>
          <p:nvPr/>
        </p:nvSpPr>
        <p:spPr>
          <a:xfrm>
            <a:off x="7668344" y="3684374"/>
            <a:ext cx="432048" cy="334043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Left Arrow 8"/>
          <p:cNvSpPr/>
          <p:nvPr/>
        </p:nvSpPr>
        <p:spPr>
          <a:xfrm>
            <a:off x="5868144" y="3745365"/>
            <a:ext cx="1296144" cy="21206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021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.noushabadi\Desktop\متن و تصویر-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908" y="1301418"/>
            <a:ext cx="5937176" cy="5184576"/>
          </a:xfrm>
          <a:prstGeom prst="round2DiagRect">
            <a:avLst>
              <a:gd name="adj1" fmla="val 4496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50804" y="2836093"/>
            <a:ext cx="5933034" cy="138499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مطمئن‌ترين‌‌‌متون‌قوانین‌و‌مقررات‌با‌طی‌</a:t>
            </a:r>
            <a:r>
              <a:rPr lang="fa-IR" sz="2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فرآيند‌10‌مرحله‌اي‌مقابله</a:t>
            </a:r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‌</a:t>
            </a:r>
          </a:p>
          <a:p>
            <a:pPr algn="ctr"/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و‌امکان‌مطابقت‌با‌‌</a:t>
            </a:r>
            <a:r>
              <a:rPr lang="fa-IR" sz="2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تصاوير‌قوانین‌مندرج‌در‌روزنامه‌رسمي</a:t>
            </a:r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‌‌</a:t>
            </a:r>
          </a:p>
          <a:p>
            <a:pPr algn="ctr"/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و</a:t>
            </a:r>
            <a:r>
              <a:rPr lang="fa-IR" sz="2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‌تصــاویر‌اسناد‌ابلاغی‌مصوبات‌هیأت‌وزیران</a:t>
            </a:r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‌</a:t>
            </a:r>
            <a:endParaRPr lang="fa-IR" sz="2800" dirty="0"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354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.noushabadi\Desktop\ساختار-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31655"/>
            <a:ext cx="6480720" cy="3597545"/>
          </a:xfrm>
          <a:prstGeom prst="round2DiagRect">
            <a:avLst>
              <a:gd name="adj1" fmla="val 6218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416" y="5518973"/>
            <a:ext cx="792717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تقطیع‌متن</a:t>
            </a:r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‌به‌ساختارهای‌جزیی‌و</a:t>
            </a:r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حفظ‌ارتباط‌هرجزءبااطلاعات‌مرتبط</a:t>
            </a:r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 </a:t>
            </a:r>
            <a:endParaRPr lang="fa-IR" sz="36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775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s.noushabadi\Desktop\کد جدول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18430"/>
            <a:ext cx="5504043" cy="4490890"/>
          </a:xfrm>
          <a:prstGeom prst="round2DiagRect">
            <a:avLst>
              <a:gd name="adj1" fmla="val 3772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2902292"/>
            <a:ext cx="3024336" cy="267765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تفكيك‌موضوعي‌قوانين‌ومقررات</a:t>
            </a:r>
          </a:p>
          <a:p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به‌هفت‌مجموعه‌اصلی</a:t>
            </a:r>
          </a:p>
          <a:p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1- اداری     2- اساسی-اجتماعی</a:t>
            </a:r>
          </a:p>
          <a:p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3- مالی      4- اقتصادی</a:t>
            </a:r>
          </a:p>
          <a:p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5- فرهنگي  6- كيفري‌</a:t>
            </a:r>
          </a:p>
          <a:p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7- ‌مدني</a:t>
            </a:r>
          </a:p>
          <a:p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با94کدموضوعی</a:t>
            </a:r>
            <a:endParaRPr lang="fa-IR" sz="24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966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s.noushabadi\Desktop\کدموضوعی صفحه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47460"/>
            <a:ext cx="5289550" cy="4241780"/>
          </a:xfrm>
          <a:prstGeom prst="round2DiagRect">
            <a:avLst>
              <a:gd name="adj1" fmla="val 486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5758" y="5733256"/>
            <a:ext cx="783099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اختصاص‌کدهای‌موضوعی‌به‌اجزاءقوانین‌ومقررات‌</a:t>
            </a:r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باامکان‌جستجو</a:t>
            </a:r>
            <a:endParaRPr lang="fa-IR" sz="3600" dirty="0"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9666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s.noushabadi\Desktop\قوانین فرعی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266" y="2255100"/>
            <a:ext cx="7044141" cy="3960440"/>
          </a:xfrm>
          <a:prstGeom prst="round2DiagRect">
            <a:avLst>
              <a:gd name="adj1" fmla="val 5752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82256" y="1434548"/>
            <a:ext cx="7240380" cy="523220"/>
          </a:xfrm>
          <a:prstGeom prst="rect">
            <a:avLst/>
          </a:prstGeom>
          <a:solidFill>
            <a:schemeClr val="bg1">
              <a:alpha val="83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دسترسی‌به</a:t>
            </a:r>
            <a:r>
              <a:rPr lang="fa-IR" sz="2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‌قوانین‌ومقررات‌اثرگذار</a:t>
            </a:r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درتنقیح‌صریح‌بارعایت‌تقدم‌وتأخراثرتنقیحی</a:t>
            </a:r>
            <a:endParaRPr lang="fa-IR" sz="2800" dirty="0"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966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s.noushabadi\Desktop\وضعیت تنقیحی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7" y="1473633"/>
            <a:ext cx="7873396" cy="4032448"/>
          </a:xfrm>
          <a:prstGeom prst="round2DiagRect">
            <a:avLst>
              <a:gd name="adj1" fmla="val 6841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831" y="5733256"/>
            <a:ext cx="8606843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ارائه‌</a:t>
            </a:r>
            <a:r>
              <a:rPr lang="fa-IR" sz="3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وضعیت‌های‌تنقیحی‌</a:t>
            </a:r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اعمال‌شده‌برهرقانون‌یامقرره‌ازقبیل‌اصلاح،الحاق،نسخ‌و...</a:t>
            </a:r>
            <a:endParaRPr lang="fa-IR" sz="32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9256" y="3185681"/>
            <a:ext cx="7083992" cy="132343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ارائه‌</a:t>
            </a:r>
            <a:r>
              <a:rPr lang="fa-IR" sz="4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وضعیت‌های‌تنقیحی‌</a:t>
            </a:r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اعمال‌شده‌برهرقانون‌یامقرره‌</a:t>
            </a:r>
          </a:p>
          <a:p>
            <a:pPr algn="ctr"/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ازقبیل‌اصلاح،الحاق،نسخ‌و...</a:t>
            </a:r>
            <a:endParaRPr lang="fa-IR" sz="4000" dirty="0"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697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s.noushabadi\Desktop\رنگ اصلاح تفسیر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35" y="1582758"/>
            <a:ext cx="7395980" cy="3888432"/>
          </a:xfrm>
          <a:prstGeom prst="round2DiagRect">
            <a:avLst>
              <a:gd name="adj1" fmla="val 401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4804" y="5661248"/>
            <a:ext cx="799289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نمایش‌تنقیح‌صریح‌اعمال‌شده</a:t>
            </a:r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‌درمتن‌قوانین‌ومقررات‌</a:t>
            </a:r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باحفظ‌متون‌قبلی</a:t>
            </a:r>
            <a:endParaRPr lang="fa-IR" sz="36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" name="Round Diagonal Corner Rectangle 1"/>
          <p:cNvSpPr/>
          <p:nvPr/>
        </p:nvSpPr>
        <p:spPr>
          <a:xfrm>
            <a:off x="1054494" y="2654562"/>
            <a:ext cx="5882952" cy="1073356"/>
          </a:xfrm>
          <a:prstGeom prst="round2Diag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7020272" y="2621904"/>
            <a:ext cx="19184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/>
            <a:r>
              <a:rPr lang="fa-IR" sz="2400" b="1" dirty="0" smtClean="0">
                <a:solidFill>
                  <a:schemeClr val="tx2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نمایش‌موارد‌اصلاحی</a:t>
            </a:r>
          </a:p>
          <a:p>
            <a:pPr algn="l"/>
            <a:r>
              <a:rPr lang="fa-IR" sz="2400" b="1" dirty="0" smtClean="0">
                <a:solidFill>
                  <a:schemeClr val="tx2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‌به‌</a:t>
            </a:r>
            <a:r>
              <a:rPr lang="fa-IR" sz="2400" b="1" dirty="0" smtClean="0">
                <a:solidFill>
                  <a:schemeClr val="accent5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رنگ‌سبز</a:t>
            </a:r>
            <a:endParaRPr lang="fa-IR" sz="2400" b="1" dirty="0">
              <a:solidFill>
                <a:schemeClr val="accent5">
                  <a:lumMod val="50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1054494" y="3789040"/>
            <a:ext cx="5882952" cy="864096"/>
          </a:xfrm>
          <a:prstGeom prst="round2Diag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7020272" y="3782789"/>
            <a:ext cx="19184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/>
            <a:r>
              <a:rPr lang="fa-IR" sz="2400" b="1" dirty="0" smtClean="0">
                <a:solidFill>
                  <a:schemeClr val="tx2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نمایش‌تفسیرقوانین</a:t>
            </a:r>
          </a:p>
          <a:p>
            <a:pPr algn="l"/>
            <a:r>
              <a:rPr lang="fa-IR" sz="2400" b="1" dirty="0" smtClean="0">
                <a:solidFill>
                  <a:schemeClr val="tx2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‌به‌</a:t>
            </a:r>
            <a:r>
              <a:rPr lang="fa-IR" sz="2400" b="1" dirty="0" smtClean="0">
                <a:solidFill>
                  <a:srgbClr val="FA680E"/>
                </a:solidFill>
                <a:latin typeface="Adobe Arabic" pitchFamily="18" charset="-78"/>
                <a:cs typeface="Adobe Arabic" pitchFamily="18" charset="-78"/>
              </a:rPr>
              <a:t>رنگ‌نارنجی</a:t>
            </a:r>
            <a:endParaRPr lang="fa-IR" sz="2400" b="1" dirty="0">
              <a:solidFill>
                <a:srgbClr val="FA680E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697563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4804" y="5661248"/>
            <a:ext cx="799289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نمایش‌تنقیح‌صریح‌اعمال‌شده</a:t>
            </a:r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‌درمتن‌قوانین‌ومقررات‌</a:t>
            </a:r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باحفظ‌متون‌قبلی</a:t>
            </a:r>
            <a:endParaRPr lang="fa-IR" sz="36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4" name="Picture 2" descr="C:\Users\s.noushabadi\Desktop\رنگ نسخ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693" y="1637188"/>
            <a:ext cx="7358619" cy="3790458"/>
          </a:xfrm>
          <a:prstGeom prst="round2DiagRect">
            <a:avLst>
              <a:gd name="adj1" fmla="val 6029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1054494" y="4120616"/>
            <a:ext cx="5882952" cy="1073356"/>
          </a:xfrm>
          <a:prstGeom prst="round2Diag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7020272" y="4221088"/>
            <a:ext cx="19184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l"/>
            <a:r>
              <a:rPr lang="fa-IR" sz="2400" b="1" dirty="0" smtClean="0">
                <a:solidFill>
                  <a:schemeClr val="tx2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نمایش‌موارد‌منسوخه</a:t>
            </a:r>
          </a:p>
          <a:p>
            <a:pPr algn="l"/>
            <a:r>
              <a:rPr lang="fa-IR" sz="2400" b="1" dirty="0" smtClean="0">
                <a:solidFill>
                  <a:schemeClr val="tx2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‌به‌</a:t>
            </a:r>
            <a:r>
              <a:rPr lang="fa-IR" sz="2400" b="1" dirty="0" smtClean="0">
                <a:solidFill>
                  <a:srgbClr val="FF0000"/>
                </a:solidFill>
                <a:latin typeface="Adobe Arabic" pitchFamily="18" charset="-78"/>
                <a:cs typeface="Adobe Arabic" pitchFamily="18" charset="-78"/>
              </a:rPr>
              <a:t>رنگ‌قرمز</a:t>
            </a:r>
            <a:endParaRPr lang="fa-IR" sz="2400" b="1" dirty="0">
              <a:solidFill>
                <a:srgbClr val="FF0000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180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s.noushabadi\Desktop\مقررات مرتبط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18" y="1571872"/>
            <a:ext cx="7870100" cy="3888432"/>
          </a:xfrm>
          <a:prstGeom prst="round2DiagRect">
            <a:avLst>
              <a:gd name="adj1" fmla="val 4265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8065" y="5661248"/>
            <a:ext cx="6646371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دسترسی‌به</a:t>
            </a:r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‌مصوبات‌مرتبط‌‌‌با‌هر‌قانون‌بدون‌نیاز‌به‌جستجو</a:t>
            </a:r>
            <a:endParaRPr lang="fa-IR" sz="36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3458" y="3227492"/>
            <a:ext cx="5836854" cy="156966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4800" b="1" dirty="0" smtClean="0">
                <a:latin typeface="Adobe Arabic" pitchFamily="18" charset="-78"/>
                <a:cs typeface="Adobe Arabic" pitchFamily="18" charset="-78"/>
              </a:rPr>
              <a:t>دسترسی‌به</a:t>
            </a:r>
            <a:r>
              <a:rPr lang="fa-IR" sz="4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‌مصوبات‌مرتبط‌‌‌با‌هر‌قانون‌</a:t>
            </a:r>
          </a:p>
          <a:p>
            <a:pPr algn="ctr"/>
            <a:r>
              <a:rPr lang="fa-IR" sz="4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بدون‌نیاز‌به‌جستجو</a:t>
            </a:r>
            <a:endParaRPr lang="fa-IR" sz="48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697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830" y="4149080"/>
            <a:ext cx="7272808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آغازقانـون‌گذاری‌باصـدورفرمان‌مشروطیت</a:t>
            </a:r>
            <a:r>
              <a:rPr lang="fa-IR" sz="36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‌</a:t>
            </a:r>
          </a:p>
          <a:p>
            <a:pPr algn="ctr"/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درتاریخ1285/05/13هجری‌شمسی</a:t>
            </a:r>
            <a:endParaRPr lang="fa-IR" sz="2800" b="1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  <a:p>
            <a:pPr algn="ctr"/>
            <a:endParaRPr lang="fa-IR" sz="2000" b="1" dirty="0" smtClean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77825" y="3229235"/>
            <a:ext cx="6530817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/>
            <a:r>
              <a:rPr lang="fa-IR" sz="48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پیشینه‌‌صدساله‌وضع‌قانون‌ومقرره‌درکشور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220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s.noushabadi\Desktop\نظرات مرتبط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630" y="1628800"/>
            <a:ext cx="6396303" cy="4464496"/>
          </a:xfrm>
          <a:prstGeom prst="round2DiagRect">
            <a:avLst>
              <a:gd name="adj1" fmla="val 4634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1642" y="2460238"/>
            <a:ext cx="8031366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1">
            <a:spAutoFit/>
          </a:bodyPr>
          <a:lstStyle/>
          <a:p>
            <a:r>
              <a:rPr lang="fa-IR" sz="4000" b="1" dirty="0">
                <a:latin typeface="Adobe Arabic" pitchFamily="18" charset="-78"/>
                <a:cs typeface="Adobe Arabic" pitchFamily="18" charset="-78"/>
              </a:rPr>
              <a:t>ایجاد‌</a:t>
            </a:r>
            <a:r>
              <a:rPr lang="fa-IR" sz="40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پیوند‌بین‌متن‌قوانین‌ومقررات‌با‌نظرات‌وآراءحقوقی‌مرتبط</a:t>
            </a:r>
            <a:endParaRPr lang="fa-IR" sz="40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88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7238" y="2348880"/>
            <a:ext cx="1858202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4400" b="1" dirty="0" smtClean="0">
                <a:latin typeface="Adobe Arabic" pitchFamily="18" charset="-78"/>
                <a:cs typeface="Adobe Arabic" pitchFamily="18" charset="-78"/>
              </a:rPr>
              <a:t>افق‌پیش‌رو:</a:t>
            </a:r>
            <a:endParaRPr lang="fa-IR" sz="44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9" name="Round Single Corner Rectangle 18"/>
          <p:cNvSpPr/>
          <p:nvPr/>
        </p:nvSpPr>
        <p:spPr>
          <a:xfrm>
            <a:off x="1403648" y="3170184"/>
            <a:ext cx="6358754" cy="546848"/>
          </a:xfrm>
          <a:prstGeom prst="round1Rect">
            <a:avLst/>
          </a:prstGeom>
          <a:ln>
            <a:noFill/>
          </a:ln>
        </p:spPr>
        <p:style>
          <a:lnRef idx="1">
            <a:schemeClr val="accent2"/>
          </a:lnRef>
          <a:fillRef idx="1002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3790800" y="3119196"/>
            <a:ext cx="159530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در‌قوه‌</a:t>
            </a:r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مقننه</a:t>
            </a:r>
            <a:endParaRPr lang="fa-IR" sz="36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3370" y="3797288"/>
            <a:ext cx="63587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 smtClean="0">
                <a:latin typeface="Adobe Arabic" pitchFamily="18" charset="-78"/>
                <a:cs typeface="Adobe Arabic" pitchFamily="18" charset="-78"/>
              </a:rPr>
              <a:t>دسترسی‌به‌سوابق‌تقنینی‌کشوردرهرحوزه‌به‌هنگام‌وضع‌قوانین</a:t>
            </a:r>
            <a:endParaRPr lang="fa-IR" sz="28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43940" y="4294837"/>
            <a:ext cx="692379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پیش‌گـیری‌ازوضــع‌احکام‌تـکراری‌ومبهــم</a:t>
            </a:r>
            <a:endParaRPr lang="fa-IR" sz="3600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07704" y="4869160"/>
            <a:ext cx="532859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اجتناب‌ازتــورم‌تقنینی</a:t>
            </a:r>
          </a:p>
        </p:txBody>
      </p:sp>
    </p:spTree>
    <p:extLst>
      <p:ext uri="{BB962C8B-B14F-4D97-AF65-F5344CB8AC3E}">
        <p14:creationId xmlns:p14="http://schemas.microsoft.com/office/powerpoint/2010/main" val="88550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 animBg="1"/>
      <p:bldP spid="19" grpId="1" animBg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7238" y="2348880"/>
            <a:ext cx="1858202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4400" b="1" dirty="0" smtClean="0">
                <a:latin typeface="Adobe Arabic" pitchFamily="18" charset="-78"/>
                <a:cs typeface="Adobe Arabic" pitchFamily="18" charset="-78"/>
              </a:rPr>
              <a:t>افق‌پیش‌رو:</a:t>
            </a:r>
            <a:endParaRPr lang="fa-IR" sz="44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9" name="Round Single Corner Rectangle 18"/>
          <p:cNvSpPr/>
          <p:nvPr/>
        </p:nvSpPr>
        <p:spPr>
          <a:xfrm>
            <a:off x="1403648" y="3170184"/>
            <a:ext cx="6358754" cy="546848"/>
          </a:xfrm>
          <a:prstGeom prst="round1Rect">
            <a:avLst/>
          </a:prstGeom>
          <a:ln>
            <a:noFill/>
          </a:ln>
        </p:spPr>
        <p:style>
          <a:lnRef idx="1">
            <a:schemeClr val="accent2"/>
          </a:lnRef>
          <a:fillRef idx="1002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3741107" y="3119196"/>
            <a:ext cx="1694696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در‌قوه‌</a:t>
            </a:r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مجریه</a:t>
            </a:r>
            <a:endParaRPr lang="fa-IR" sz="36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3370" y="3822139"/>
            <a:ext cx="63587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 smtClean="0">
                <a:latin typeface="Adobe Arabic" pitchFamily="18" charset="-78"/>
                <a:cs typeface="Adobe Arabic" pitchFamily="18" charset="-78"/>
              </a:rPr>
              <a:t>دسترسی‌به‌مجموعه‌قوانین‌ومقررات‌معتبرو‌‌به‌روزدرحوزه‌تکالیف</a:t>
            </a:r>
          </a:p>
          <a:p>
            <a:pPr algn="ctr"/>
            <a:r>
              <a:rPr lang="fa-IR" sz="2400" dirty="0" smtClean="0">
                <a:latin typeface="Adobe Arabic" pitchFamily="18" charset="-78"/>
                <a:cs typeface="Adobe Arabic" pitchFamily="18" charset="-78"/>
              </a:rPr>
              <a:t>‌هردستگاه‌وپیرامون‌موضوعات‌معین</a:t>
            </a:r>
            <a:endParaRPr lang="fa-IR" sz="24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9592" y="4714985"/>
            <a:ext cx="734481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600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درج‌تمامی‌مصوبات‌موجدحق‌و‌تکلیف‌عموم‌به‌منظور‌یکسان‌سازی‌درعرصه‌اجرای‌قوانین</a:t>
            </a:r>
            <a:endParaRPr lang="fa-IR" sz="2600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07704" y="5157192"/>
            <a:ext cx="532859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برقراری‌عدالت‌اجرایی</a:t>
            </a:r>
          </a:p>
        </p:txBody>
      </p:sp>
    </p:spTree>
    <p:extLst>
      <p:ext uri="{BB962C8B-B14F-4D97-AF65-F5344CB8AC3E}">
        <p14:creationId xmlns:p14="http://schemas.microsoft.com/office/powerpoint/2010/main" val="127975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7238" y="2348880"/>
            <a:ext cx="1858202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4400" b="1" dirty="0" smtClean="0">
                <a:latin typeface="Adobe Arabic" pitchFamily="18" charset="-78"/>
                <a:cs typeface="Adobe Arabic" pitchFamily="18" charset="-78"/>
              </a:rPr>
              <a:t>افق‌پیش‌رو:</a:t>
            </a:r>
            <a:endParaRPr lang="fa-IR" sz="44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9" name="Round Single Corner Rectangle 18"/>
          <p:cNvSpPr/>
          <p:nvPr/>
        </p:nvSpPr>
        <p:spPr>
          <a:xfrm>
            <a:off x="1403648" y="3170184"/>
            <a:ext cx="6358754" cy="546848"/>
          </a:xfrm>
          <a:prstGeom prst="round1Rect">
            <a:avLst/>
          </a:prstGeom>
          <a:ln>
            <a:noFill/>
          </a:ln>
        </p:spPr>
        <p:style>
          <a:lnRef idx="1">
            <a:schemeClr val="accent2"/>
          </a:lnRef>
          <a:fillRef idx="1002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3717864" y="3119196"/>
            <a:ext cx="1741182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3600" b="1" dirty="0">
                <a:latin typeface="Adobe Arabic" pitchFamily="18" charset="-78"/>
                <a:cs typeface="Adobe Arabic" pitchFamily="18" charset="-78"/>
              </a:rPr>
              <a:t>در‌قوه</a:t>
            </a:r>
            <a:r>
              <a:rPr lang="fa-IR" sz="36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‌قضائیه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59632" y="3760576"/>
            <a:ext cx="635875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smtClean="0">
                <a:latin typeface="Adobe Arabic" pitchFamily="18" charset="-78"/>
                <a:cs typeface="Adobe Arabic" pitchFamily="18" charset="-78"/>
              </a:rPr>
              <a:t>دسترسی‌‌به‌مجموعه‌قوانین‌ومقررات‌معتبر‌وبه‌روز</a:t>
            </a:r>
            <a:endParaRPr lang="fa-IR" sz="2800" dirty="0" smtClean="0">
              <a:latin typeface="Adobe Arabic" pitchFamily="18" charset="-78"/>
              <a:cs typeface="Adobe Arabic" pitchFamily="18" charset="-78"/>
            </a:endParaRPr>
          </a:p>
          <a:p>
            <a:pPr algn="ctr"/>
            <a:r>
              <a:rPr lang="fa-IR" sz="2800" dirty="0" smtClean="0">
                <a:latin typeface="Adobe Arabic" pitchFamily="18" charset="-78"/>
                <a:cs typeface="Adobe Arabic" pitchFamily="18" charset="-78"/>
              </a:rPr>
              <a:t>در‌مقام‌صدوراحکام‌قضایی</a:t>
            </a:r>
            <a:endParaRPr lang="fa-IR" sz="28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00396" y="4581128"/>
            <a:ext cx="69237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یکســان‌سازی‌احکـام‌قضایــی‌درموضوعات‌واحــد</a:t>
            </a:r>
            <a:endParaRPr lang="fa-IR" sz="3200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07704" y="5013176"/>
            <a:ext cx="532859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توسعه‌عدالت‌قضایی</a:t>
            </a:r>
            <a:endParaRPr lang="fa-IR" sz="4800" b="1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531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620688"/>
            <a:ext cx="6358754" cy="523220"/>
          </a:xfrm>
          <a:prstGeom prst="rect">
            <a:avLst/>
          </a:prstGeom>
          <a:noFill/>
          <a:ln>
            <a:noFill/>
          </a:ln>
          <a:effectLst>
            <a:glow rad="850900">
              <a:schemeClr val="accent1">
                <a:alpha val="40000"/>
              </a:schemeClr>
            </a:glow>
            <a:reflection endPos="0" dir="5400000" sy="-100000" algn="bl" rotWithShape="0"/>
            <a:softEdge rad="774700"/>
          </a:effectLst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</a:t>
            </a:r>
            <a:r>
              <a:rPr lang="en-US" sz="2800" b="1" dirty="0" smtClean="0">
                <a:solidFill>
                  <a:schemeClr val="bg1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dotic.ir</a:t>
            </a:r>
            <a:endParaRPr lang="fa-IR" sz="32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7238" y="2348880"/>
            <a:ext cx="1858202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4400" b="1" dirty="0" smtClean="0">
                <a:latin typeface="Adobe Arabic" pitchFamily="18" charset="-78"/>
                <a:cs typeface="Adobe Arabic" pitchFamily="18" charset="-78"/>
              </a:rPr>
              <a:t>افق‌پیش‌رو:</a:t>
            </a:r>
            <a:endParaRPr lang="fa-IR" sz="44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9" name="Round Single Corner Rectangle 18"/>
          <p:cNvSpPr/>
          <p:nvPr/>
        </p:nvSpPr>
        <p:spPr>
          <a:xfrm>
            <a:off x="1403648" y="3170184"/>
            <a:ext cx="6358754" cy="546848"/>
          </a:xfrm>
          <a:prstGeom prst="round1Rect">
            <a:avLst/>
          </a:prstGeom>
          <a:ln>
            <a:noFill/>
          </a:ln>
        </p:spPr>
        <p:style>
          <a:lnRef idx="1">
            <a:schemeClr val="accent2"/>
          </a:lnRef>
          <a:fillRef idx="1002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3789197" y="3119196"/>
            <a:ext cx="1598516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دانشگاهیان</a:t>
            </a:r>
            <a:endParaRPr lang="fa-IR" sz="3600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37860" y="3797288"/>
            <a:ext cx="635875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dirty="0" smtClean="0">
                <a:latin typeface="Adobe Arabic" pitchFamily="18" charset="-78"/>
                <a:cs typeface="Adobe Arabic" pitchFamily="18" charset="-78"/>
              </a:rPr>
              <a:t>ترویج‌بهره‌برداری‌ازسامانه‌ملی‌به‌عنوان‌گفتمان‌غالب‌قانونی‌در‌فضای‌</a:t>
            </a:r>
          </a:p>
          <a:p>
            <a:pPr algn="ctr"/>
            <a:r>
              <a:rPr lang="fa-IR" sz="2800" dirty="0" smtClean="0">
                <a:latin typeface="Adobe Arabic" pitchFamily="18" charset="-78"/>
                <a:cs typeface="Adobe Arabic" pitchFamily="18" charset="-78"/>
              </a:rPr>
              <a:t>علمی-پژوهشی‌کشور</a:t>
            </a:r>
            <a:endParaRPr lang="fa-IR" sz="28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54826" y="4635133"/>
            <a:ext cx="69237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آشنایی‌به‌روزومداوم‌محققان‌باقوانین‌ومقررات‌مصوب‌درکشور</a:t>
            </a:r>
            <a:endParaRPr lang="fa-IR" sz="2800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07704" y="5013176"/>
            <a:ext cx="532859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تقویت‌دکترین‌حقوقی</a:t>
            </a:r>
            <a:endParaRPr lang="fa-IR" sz="4800" b="1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531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027" name="Picture 3" descr="E:\کارتابل\بخشنامه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98" y="2198142"/>
            <a:ext cx="2951621" cy="41391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7" name="TextBox 6"/>
          <p:cNvSpPr txBox="1"/>
          <p:nvPr/>
        </p:nvSpPr>
        <p:spPr>
          <a:xfrm>
            <a:off x="4139952" y="2996952"/>
            <a:ext cx="465427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1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</a:t>
            </a:r>
            <a:r>
              <a:rPr lang="fa-IR" sz="28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2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گامی‌مؤثر‌در‌شفاف‌سازی‌فضای‌قانونی‌کشور:</a:t>
            </a:r>
            <a:endParaRPr lang="fa-IR" sz="2800" b="1" dirty="0">
              <a:solidFill>
                <a:srgbClr val="C00000"/>
              </a:solidFill>
              <a:latin typeface="Adobe Arabic" pitchFamily="18" charset="-78"/>
              <a:cs typeface="Adobe Arabic" pitchFamily="18" charset="-78"/>
              <a:sym typeface="Wingdings"/>
            </a:endParaRPr>
          </a:p>
          <a:p>
            <a:pPr lvl="0"/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فراهم‌شدن‌بستردرج‌مصوبات‌عادی‌دستگاه‌ها‌</a:t>
            </a:r>
          </a:p>
          <a:p>
            <a:pPr lvl="0"/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در‌سامانه‌ملی‌قوانین‌و‌مقـررا‌ت‌</a:t>
            </a:r>
          </a:p>
          <a:p>
            <a:pPr lvl="0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پس‌ازبخشنامه</a:t>
            </a:r>
            <a:r>
              <a:rPr lang="fa-IR" sz="2000" b="1" dirty="0" smtClean="0">
                <a:solidFill>
                  <a:schemeClr val="accent2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(مورخ‌1391/8/28)</a:t>
            </a:r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رییس‌جمهور </a:t>
            </a:r>
            <a:endParaRPr lang="fa-IR" sz="2800" b="1" dirty="0">
              <a:solidFill>
                <a:schemeClr val="accent2">
                  <a:lumMod val="75000"/>
                </a:schemeClr>
              </a:solidFill>
              <a:latin typeface="Adobe Arabic" pitchFamily="18" charset="-78"/>
              <a:cs typeface="Adobe Arabic" pitchFamily="18" charset="-78"/>
              <a:sym typeface="Wingding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087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.noushabadi\Desktop\بخشنامه معاون توسعه مدیریت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536" y="2370540"/>
            <a:ext cx="2754864" cy="389626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1488023" y="2466762"/>
            <a:ext cx="3466012" cy="150810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12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 </a:t>
            </a:r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گسترش‌بهره‌برداری‌از</a:t>
            </a:r>
          </a:p>
          <a:p>
            <a:pPr lvl="0"/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‌سامانه‌ملی‌قوانین‌و‌مقررات‌در‌سراسر‌کشور</a:t>
            </a:r>
          </a:p>
          <a:p>
            <a:pPr lvl="0"/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باابلاغ‌بخشنامـه</a:t>
            </a:r>
            <a:r>
              <a:rPr lang="fa-IR" b="1" dirty="0" smtClean="0">
                <a:solidFill>
                  <a:prstClr val="black"/>
                </a:solidFill>
                <a:latin typeface="Adobe Arabic" pitchFamily="18" charset="-78"/>
                <a:cs typeface="Adobe Arabic" pitchFamily="18" charset="-78"/>
              </a:rPr>
              <a:t>(مورخ‌1391/10/27)</a:t>
            </a:r>
            <a:endParaRPr lang="fa-IR" sz="2400" b="1" dirty="0" smtClean="0">
              <a:latin typeface="Adobe Arabic" pitchFamily="18" charset="-78"/>
              <a:cs typeface="Adobe Arabic" pitchFamily="18" charset="-78"/>
            </a:endParaRPr>
          </a:p>
          <a:p>
            <a:pPr lvl="0"/>
            <a:r>
              <a:rPr lang="fa-IR" sz="2000" b="1" dirty="0" smtClean="0">
                <a:latin typeface="Adobe Arabic" pitchFamily="18" charset="-78"/>
                <a:cs typeface="Adobe Arabic" pitchFamily="18" charset="-78"/>
              </a:rPr>
              <a:t>معاون‌توسعه‌مدیریت‌وسرمایه‌انسانی‌رییس‌جمهور:</a:t>
            </a:r>
            <a:endParaRPr lang="en-US" sz="20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637" y="4379849"/>
            <a:ext cx="464400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برگزاری‌دوره‌های‌آموزشی‌عمومی</a:t>
            </a:r>
          </a:p>
          <a:p>
            <a:pPr lvl="0"/>
            <a:r>
              <a:rPr lang="fa-IR" sz="36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آشنایی‌با </a:t>
            </a:r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‌سامانه‌ملی‌قوانین‌و‌مقررات</a:t>
            </a:r>
          </a:p>
          <a:p>
            <a:pPr lvl="0"/>
            <a:r>
              <a:rPr lang="fa-IR" sz="2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برای‌کارکنان‌دستگاه‌های‌مشمول‌قانون‌مدیریت‌خدمات‌کشوری</a:t>
            </a:r>
            <a:endParaRPr lang="en-US" sz="2000" b="1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099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94044" y="5775647"/>
            <a:ext cx="3491661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1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</a:t>
            </a:r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24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اعطای‌گواهینامه‌پس‌از‌اتمام‌دوره‌آموزشی</a:t>
            </a:r>
            <a:endParaRPr lang="en-US" sz="2000" b="1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074" name="Picture 2" descr="C:\Users\s.noushabadi\Desktop\1-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058" y="2473002"/>
            <a:ext cx="4509206" cy="318824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524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3789040"/>
            <a:ext cx="6397906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48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بخشنامه اخیر معاون اول رئیس جمهور</a:t>
            </a:r>
            <a:endParaRPr lang="en-US" sz="4400" b="1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633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026" name="Picture 2" descr="C:\Users\Nahad\Desktop\b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61225"/>
            <a:ext cx="3356247" cy="415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Nahad\Desktop\b 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61225"/>
            <a:ext cx="3168352" cy="439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633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2526" y="2983592"/>
            <a:ext cx="8419292" cy="267765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4400" dirty="0" smtClean="0">
                <a:latin typeface="Adobe Arabic" pitchFamily="18" charset="-78"/>
                <a:cs typeface="Adobe Arabic" pitchFamily="18" charset="-78"/>
              </a:rPr>
              <a:t>آغاز</a:t>
            </a:r>
            <a:r>
              <a:rPr lang="fa-IR" sz="4400" b="1" dirty="0" smtClean="0">
                <a:latin typeface="Adobe Arabic" pitchFamily="18" charset="-78"/>
                <a:cs typeface="Adobe Arabic" pitchFamily="18" charset="-78"/>
              </a:rPr>
              <a:t>تدوین‌وتنقیح‌‌قوانین‌ومقررات</a:t>
            </a:r>
            <a:r>
              <a:rPr lang="fa-IR" sz="4400" dirty="0" smtClean="0">
                <a:latin typeface="Adobe Arabic" pitchFamily="18" charset="-78"/>
                <a:cs typeface="Adobe Arabic" pitchFamily="18" charset="-78"/>
              </a:rPr>
              <a:t>‌</a:t>
            </a:r>
          </a:p>
          <a:p>
            <a:pPr algn="ctr"/>
            <a:r>
              <a:rPr lang="fa-IR" sz="4400" dirty="0" smtClean="0">
                <a:latin typeface="Adobe Arabic" pitchFamily="18" charset="-78"/>
                <a:cs typeface="Adobe Arabic" pitchFamily="18" charset="-78"/>
              </a:rPr>
              <a:t>برای‌اولین‌بار</a:t>
            </a:r>
          </a:p>
          <a:p>
            <a:pPr algn="ctr"/>
            <a:r>
              <a:rPr lang="fa-IR" sz="4000" dirty="0" smtClean="0">
                <a:latin typeface="Adobe Arabic" pitchFamily="18" charset="-78"/>
                <a:cs typeface="Adobe Arabic" pitchFamily="18" charset="-78"/>
              </a:rPr>
              <a:t>به‌موجب‌</a:t>
            </a:r>
            <a:r>
              <a:rPr lang="fa-IR" sz="4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قانون‌تشكيل‌سازمان‌تنقيح‌وتدوين‌قوانين‌ومقررات‌كشور</a:t>
            </a:r>
          </a:p>
          <a:p>
            <a:pPr algn="ctr"/>
            <a:r>
              <a:rPr lang="fa-IR" sz="3600" dirty="0" smtClean="0">
                <a:latin typeface="Adobe Arabic" pitchFamily="18" charset="-78"/>
                <a:cs typeface="Adobe Arabic" pitchFamily="18" charset="-78"/>
              </a:rPr>
              <a:t>مصوب1350/12/29در‌نخست‌وزیری‌وقت</a:t>
            </a:r>
            <a:endParaRPr lang="fa-IR" sz="3600" dirty="0">
              <a:latin typeface="Adobe Arabic" pitchFamily="18" charset="-78"/>
              <a:cs typeface="Adobe Arabic" pitchFamily="18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13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742" y="2348880"/>
            <a:ext cx="2557110" cy="126188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</a:t>
            </a:r>
            <a:r>
              <a:rPr lang="fa-IR" sz="36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سامانه‌ملی‌قوانین‌ومقررات</a:t>
            </a:r>
          </a:p>
          <a:p>
            <a:pPr lvl="0"/>
            <a:r>
              <a:rPr lang="fa-IR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Arabic" pitchFamily="18" charset="-78"/>
                <a:cs typeface="Adobe Arabic" pitchFamily="18" charset="-78"/>
              </a:rPr>
              <a:t>بــه‌روایت‌اعـــداد</a:t>
            </a:r>
            <a:endParaRPr 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1560" y="3717032"/>
            <a:ext cx="7848872" cy="3056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611560" y="4430420"/>
            <a:ext cx="7848872" cy="3056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611560" y="5161386"/>
            <a:ext cx="7848872" cy="3056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611560" y="5920816"/>
            <a:ext cx="7848872" cy="3056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TextBox 24"/>
          <p:cNvSpPr txBox="1"/>
          <p:nvPr/>
        </p:nvSpPr>
        <p:spPr>
          <a:xfrm>
            <a:off x="3940086" y="3616560"/>
            <a:ext cx="2999539" cy="267765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2400" dirty="0" smtClean="0">
                <a:latin typeface="Adobe Arabic" pitchFamily="18" charset="-78"/>
                <a:cs typeface="Adobe Arabic" pitchFamily="18" charset="-78"/>
              </a:rPr>
              <a:t>قانون </a:t>
            </a:r>
            <a:endParaRPr lang="en-US" sz="2400" dirty="0">
              <a:latin typeface="Adobe Arabic" pitchFamily="18" charset="-78"/>
              <a:cs typeface="Adobe Arabic" pitchFamily="18" charset="-78"/>
            </a:endParaRPr>
          </a:p>
          <a:p>
            <a:pPr lvl="0"/>
            <a:r>
              <a:rPr lang="fa-IR" sz="2400" dirty="0" smtClean="0">
                <a:latin typeface="Adobe Arabic" pitchFamily="18" charset="-78"/>
                <a:cs typeface="Adobe Arabic" pitchFamily="18" charset="-78"/>
              </a:rPr>
              <a:t>مصوبه‌هیأت‌وزیران</a:t>
            </a:r>
            <a:endParaRPr lang="en-US" sz="2400" dirty="0">
              <a:latin typeface="Adobe Arabic" pitchFamily="18" charset="-78"/>
              <a:cs typeface="Adobe Arabic" pitchFamily="18" charset="-78"/>
            </a:endParaRPr>
          </a:p>
          <a:p>
            <a:pPr lvl="0"/>
            <a:r>
              <a:rPr lang="fa-IR" sz="2400" dirty="0" smtClean="0">
                <a:latin typeface="Adobe Arabic" pitchFamily="18" charset="-78"/>
                <a:cs typeface="Adobe Arabic" pitchFamily="18" charset="-78"/>
              </a:rPr>
              <a:t>بخشنامه‌هاوآیین‌نامه‌های‌قضایی </a:t>
            </a:r>
            <a:endParaRPr lang="en-US" sz="2400" dirty="0">
              <a:latin typeface="Adobe Arabic" pitchFamily="18" charset="-78"/>
              <a:cs typeface="Adobe Arabic" pitchFamily="18" charset="-78"/>
            </a:endParaRPr>
          </a:p>
          <a:p>
            <a:pPr lvl="0"/>
            <a:r>
              <a:rPr lang="fa-IR" sz="2400" dirty="0" smtClean="0">
                <a:latin typeface="Adobe Arabic" pitchFamily="18" charset="-78"/>
                <a:cs typeface="Adobe Arabic" pitchFamily="18" charset="-78"/>
              </a:rPr>
              <a:t>مصوبه‌شوراهای‌عالی </a:t>
            </a:r>
            <a:endParaRPr lang="en-US" sz="2400" dirty="0">
              <a:latin typeface="Adobe Arabic" pitchFamily="18" charset="-78"/>
              <a:cs typeface="Adobe Arabic" pitchFamily="18" charset="-78"/>
            </a:endParaRPr>
          </a:p>
          <a:p>
            <a:pPr lvl="0"/>
            <a:r>
              <a:rPr lang="fa-IR" sz="2400" dirty="0" smtClean="0">
                <a:latin typeface="Adobe Arabic" pitchFamily="18" charset="-78"/>
                <a:cs typeface="Adobe Arabic" pitchFamily="18" charset="-78"/>
              </a:rPr>
              <a:t>نظر‌معاونت‌حقوقی‌ریاست‌جمهوری </a:t>
            </a:r>
            <a:endParaRPr lang="en-US" sz="2400" dirty="0">
              <a:latin typeface="Adobe Arabic" pitchFamily="18" charset="-78"/>
              <a:cs typeface="Adobe Arabic" pitchFamily="18" charset="-78"/>
            </a:endParaRPr>
          </a:p>
          <a:p>
            <a:pPr lvl="0"/>
            <a:r>
              <a:rPr lang="fa-IR" sz="2400" dirty="0" smtClean="0">
                <a:latin typeface="Adobe Arabic" pitchFamily="18" charset="-78"/>
                <a:cs typeface="Adobe Arabic" pitchFamily="18" charset="-78"/>
              </a:rPr>
              <a:t>رأی‌وحدت‌رویه دیوان‌عالی‌کشور</a:t>
            </a:r>
            <a:endParaRPr lang="en-US" sz="2400" dirty="0">
              <a:latin typeface="Adobe Arabic" pitchFamily="18" charset="-78"/>
              <a:cs typeface="Adobe Arabic" pitchFamily="18" charset="-78"/>
            </a:endParaRPr>
          </a:p>
          <a:p>
            <a:pPr lvl="0"/>
            <a:r>
              <a:rPr lang="fa-IR" sz="2400" dirty="0" smtClean="0">
                <a:latin typeface="Adobe Arabic" pitchFamily="18" charset="-78"/>
                <a:cs typeface="Adobe Arabic" pitchFamily="18" charset="-78"/>
              </a:rPr>
              <a:t>رأی‌هیأت‌عمومی‌دیوان‌عدالت‌اداری</a:t>
            </a:r>
            <a:endParaRPr lang="en-US" sz="24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19672" y="3621650"/>
            <a:ext cx="2031326" cy="267765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:    </a:t>
            </a:r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11430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 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فقره</a:t>
            </a:r>
            <a:r>
              <a:rPr lang="fa-IR" sz="2400" b="1" dirty="0">
                <a:latin typeface="Adobe Arabic" pitchFamily="18" charset="-78"/>
                <a:cs typeface="Adobe Arabic" pitchFamily="18" charset="-78"/>
              </a:rPr>
              <a:t>	</a:t>
            </a:r>
            <a:endParaRPr lang="fa-IR" sz="2400" b="1" dirty="0" smtClean="0">
              <a:latin typeface="Adobe Arabic" pitchFamily="18" charset="-78"/>
              <a:cs typeface="Adobe Arabic" pitchFamily="18" charset="-78"/>
            </a:endParaRPr>
          </a:p>
          <a:p>
            <a:pPr lvl="0"/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:    </a:t>
            </a:r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60399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 </a:t>
            </a:r>
            <a:r>
              <a:rPr lang="fa-IR" sz="2400" b="1" dirty="0">
                <a:latin typeface="Adobe Arabic" pitchFamily="18" charset="-78"/>
                <a:cs typeface="Adobe Arabic" pitchFamily="18" charset="-78"/>
              </a:rPr>
              <a:t>فقره </a:t>
            </a:r>
          </a:p>
          <a:p>
            <a:pPr lvl="0"/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:    </a:t>
            </a:r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3012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 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فقــره </a:t>
            </a:r>
          </a:p>
          <a:p>
            <a:pPr lvl="0"/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:    </a:t>
            </a:r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5340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 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فقــره</a:t>
            </a:r>
            <a:endParaRPr lang="fa-IR" sz="2400" b="1" dirty="0">
              <a:latin typeface="Adobe Arabic" pitchFamily="18" charset="-78"/>
              <a:cs typeface="Adobe Arabic" pitchFamily="18" charset="-78"/>
            </a:endParaRPr>
          </a:p>
          <a:p>
            <a:pPr lvl="0"/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:    </a:t>
            </a:r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40424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 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فقـره</a:t>
            </a:r>
            <a:endParaRPr lang="fa-IR" sz="2400" b="1" dirty="0">
              <a:latin typeface="Adobe Arabic" pitchFamily="18" charset="-78"/>
              <a:cs typeface="Adobe Arabic" pitchFamily="18" charset="-78"/>
            </a:endParaRPr>
          </a:p>
          <a:p>
            <a:pPr lvl="0"/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:    </a:t>
            </a:r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431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 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فقـــره</a:t>
            </a:r>
            <a:endParaRPr lang="fa-IR" sz="2400" b="1" dirty="0">
              <a:latin typeface="Adobe Arabic" pitchFamily="18" charset="-78"/>
              <a:cs typeface="Adobe Arabic" pitchFamily="18" charset="-78"/>
            </a:endParaRPr>
          </a:p>
          <a:p>
            <a:pPr lvl="0"/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:    </a:t>
            </a:r>
            <a:r>
              <a:rPr lang="fa-IR" sz="2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1750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 فقـره</a:t>
            </a:r>
            <a:endParaRPr lang="fa-IR" sz="2400" b="1" dirty="0">
              <a:latin typeface="Adobe Arabic" pitchFamily="18" charset="-78"/>
              <a:cs typeface="Adobe Arabic" pitchFamily="18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465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  <p:bldP spid="21" grpId="0" animBg="1"/>
      <p:bldP spid="22" grpId="0" animBg="1"/>
      <p:bldP spid="23" grpId="0" animBg="1"/>
      <p:bldP spid="25" grpId="0"/>
      <p:bldP spid="2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1984037204"/>
              </p:ext>
            </p:extLst>
          </p:nvPr>
        </p:nvGraphicFramePr>
        <p:xfrm>
          <a:off x="683568" y="3274098"/>
          <a:ext cx="762000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394017" y="2330877"/>
            <a:ext cx="4507965" cy="95410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2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آمارثبت‌اطلاعات</a:t>
            </a:r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‌</a:t>
            </a:r>
          </a:p>
          <a:p>
            <a:pPr algn="ctr"/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سامانه‌ملی‌قوانین‌ومقررات‌جمهوری‌اسلامی‌ایران</a:t>
            </a:r>
            <a:endParaRPr lang="en-US" sz="2800" b="1" dirty="0">
              <a:latin typeface="Adobe Arabic" pitchFamily="18" charset="-78"/>
              <a:cs typeface="Adobe Arabic" pitchFamily="18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336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63917" y="2924944"/>
            <a:ext cx="5987815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دسترسی‌به‌این‌سامانه‌</a:t>
            </a:r>
            <a:r>
              <a:rPr lang="fa-IR" sz="4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سریع‌</a:t>
            </a:r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،‌</a:t>
            </a:r>
            <a:r>
              <a:rPr lang="fa-IR" sz="4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آسان</a:t>
            </a:r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،</a:t>
            </a:r>
            <a:r>
              <a:rPr lang="fa-IR" sz="4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بدون‌هزینه‌</a:t>
            </a:r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و</a:t>
            </a:r>
            <a:r>
              <a:rPr lang="fa-IR" sz="4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بــی‌نیـازازنـام‌کـاربـری‌</a:t>
            </a:r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و</a:t>
            </a:r>
            <a:r>
              <a:rPr lang="fa-IR" sz="4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رمـزعبـور</a:t>
            </a:r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‌مـی‌باشـد‌‌</a:t>
            </a:r>
            <a:endParaRPr lang="fa-IR" sz="40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81117" y="4365104"/>
            <a:ext cx="5987815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تنها‌کافی‌است‌نشانی</a:t>
            </a:r>
            <a:r>
              <a:rPr lang="en-US" sz="3600" b="1" dirty="0" smtClean="0">
                <a:solidFill>
                  <a:srgbClr val="C00000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www.dotic.ir</a:t>
            </a:r>
            <a:r>
              <a:rPr lang="en-US" sz="3600" b="1" dirty="0" smtClean="0"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 </a:t>
            </a:r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 را‌‌ درمرورگراینترنت‌خود‌واردکنیـــد</a:t>
            </a:r>
            <a:endParaRPr lang="fa-IR" sz="40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498" y="4395309"/>
            <a:ext cx="598781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Maiandra GD" pitchFamily="34" charset="0"/>
                <a:ea typeface="Microsoft Himalaya" pitchFamily="2" charset="0"/>
                <a:cs typeface="Microsoft Himalaya" pitchFamily="2" charset="0"/>
              </a:rPr>
              <a:t>www.dotic.ir</a:t>
            </a:r>
            <a:endParaRPr lang="fa-IR" sz="4000" b="1" dirty="0">
              <a:solidFill>
                <a:schemeClr val="bg1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09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 tmFilter="0,0; .5, 0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1"/>
      <p:bldP spid="8" grpId="2"/>
      <p:bldP spid="10" grpId="0"/>
      <p:bldP spid="10" grpId="1"/>
      <p:bldP spid="10" grpId="2"/>
      <p:bldP spid="10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100" y="3042245"/>
            <a:ext cx="5468164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4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وضع‌بیش‌از11000فقره‌قانون</a:t>
            </a:r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‌توسط‌مقنِّن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31640" y="3822139"/>
            <a:ext cx="6428363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40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تصویب‌روزافزون‌مقررات</a:t>
            </a:r>
            <a:r>
              <a:rPr lang="fa-IR" sz="4000" b="1" dirty="0" smtClean="0">
                <a:latin typeface="Adobe Arabic" pitchFamily="18" charset="-78"/>
                <a:cs typeface="Adobe Arabic" pitchFamily="18" charset="-78"/>
              </a:rPr>
              <a:t>‌توسط‌بیش‌از300‌مرجع‌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8805" y="4758243"/>
            <a:ext cx="7739619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48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حجم‌وسیعی‌از‌احکام‌موجدحق‌وتکلیف‌برای‌عموم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220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2711961"/>
            <a:ext cx="3983783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عمده‌مشکلات‌و‌کاستی‌های‌حوزه‌قوانین‌ومقررات:</a:t>
            </a:r>
            <a:endParaRPr lang="fa-IR" sz="24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3717" y="3606115"/>
            <a:ext cx="732509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/>
            <a:r>
              <a:rPr lang="fa-IR" sz="1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 </a:t>
            </a:r>
            <a:r>
              <a:rPr lang="fa-IR" sz="2400" b="1" dirty="0" smtClean="0">
                <a:solidFill>
                  <a:schemeClr val="accent1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تفرق‌و‌حجـم‌بـالای‌قوانین‌و‌مقررات‌مصوب‌کشور‌از‌ابتدای‌دوره‌قانونگذاری</a:t>
            </a:r>
            <a:endParaRPr lang="fa-IR" sz="2400" b="1" dirty="0">
              <a:solidFill>
                <a:schemeClr val="accent1">
                  <a:lumMod val="50000"/>
                </a:schemeClr>
              </a:solidFill>
              <a:latin typeface="Adobe Arabic" pitchFamily="18" charset="-78"/>
              <a:cs typeface="Adobe Arabic" pitchFamily="18" charset="-78"/>
            </a:endParaRPr>
          </a:p>
          <a:p>
            <a:pPr algn="justLow"/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(1285هـ ش)تاکنون</a:t>
            </a:r>
            <a:r>
              <a:rPr lang="fa-IR" sz="2400" b="1" dirty="0" smtClean="0">
                <a:solidFill>
                  <a:schemeClr val="accent1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،</a:t>
            </a:r>
            <a:endParaRPr lang="fa-IR" sz="2400" b="1" dirty="0">
              <a:solidFill>
                <a:schemeClr val="accent1">
                  <a:lumMod val="50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56580" y="3223862"/>
            <a:ext cx="300385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/>
            <a:r>
              <a:rPr lang="fa-IR" sz="14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</a:t>
            </a:r>
            <a:r>
              <a:rPr lang="fa-IR" sz="2400" b="1" dirty="0" smtClean="0">
                <a:solidFill>
                  <a:srgbClr val="2DA2BF">
                    <a:lumMod val="50000"/>
                  </a:srgb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2400" b="1" dirty="0">
                <a:latin typeface="Adobe Arabic" pitchFamily="18" charset="-78"/>
                <a:cs typeface="Adobe Arabic" pitchFamily="18" charset="-78"/>
              </a:rPr>
              <a:t>تعددمراجع‌وضع‌قوانین‌و‌مقررات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، </a:t>
            </a:r>
            <a:endParaRPr lang="fa-IR" sz="24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3417" y="4696680"/>
            <a:ext cx="8233344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14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</a:t>
            </a:r>
            <a:r>
              <a:rPr lang="fa-IR" sz="1400" b="1" dirty="0">
                <a:solidFill>
                  <a:srgbClr val="2DA2BF">
                    <a:lumMod val="50000"/>
                  </a:srgb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 </a:t>
            </a:r>
            <a:r>
              <a:rPr lang="fa-IR" sz="24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عدم‌وجود‌یک‌مرجع‌جامع‌و‌سهل‌الوصول‌برای‌مردم‌به‌منظور‌آگاهی‌از‌قوانین‌و‌مقررات‌موجد‌حق‌و‌تکلیف،</a:t>
            </a:r>
            <a:endParaRPr lang="fa-IR" sz="2400" b="1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121" y="4336640"/>
            <a:ext cx="801052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14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 </a:t>
            </a:r>
            <a:r>
              <a:rPr lang="fa-IR" sz="2400" b="1" dirty="0">
                <a:solidFill>
                  <a:srgbClr val="2DA2BF">
                    <a:lumMod val="50000"/>
                  </a:srgb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2400" b="1" dirty="0">
                <a:latin typeface="Adobe Arabic" pitchFamily="18" charset="-78"/>
                <a:cs typeface="Adobe Arabic" pitchFamily="18" charset="-78"/>
              </a:rPr>
              <a:t>عدم‌امکان‌دسترسی‌آسان‌و‌به‌روز‌به‌جدیدترین‌قوانین‌و‌مقررات‌منقح‌و‌لازم‌الاجراء‌با‌موضوعی‌مشخص،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87824" y="5067606"/>
            <a:ext cx="54738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/>
            <a:r>
              <a:rPr lang="fa-IR" sz="14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</a:t>
            </a:r>
            <a:r>
              <a:rPr lang="fa-IR" sz="2400" b="1" dirty="0" smtClean="0">
                <a:solidFill>
                  <a:srgbClr val="2DA2BF">
                    <a:lumMod val="50000"/>
                  </a:srgb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نبودروش‌و‌مسیر‌مشخص‌لازم‌الاتباع‌برای‌وضع‌قوانین‌ومقررات، </a:t>
            </a:r>
            <a:endParaRPr lang="fa-IR" sz="24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80602" y="5415607"/>
            <a:ext cx="6282490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14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</a:t>
            </a:r>
            <a:r>
              <a:rPr lang="fa-IR" sz="1400" b="1" dirty="0" smtClean="0">
                <a:solidFill>
                  <a:srgbClr val="2DA2BF">
                    <a:lumMod val="50000"/>
                  </a:srgb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 </a:t>
            </a:r>
            <a:r>
              <a:rPr lang="fa-IR" sz="24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عدم‌توجه‌لازم‌به‌نسخ‌صریح‌قوانین‌ومقررات‌قبلی‌ورویکرد‌غالب‌به‌نسخ‌ضمنی،</a:t>
            </a:r>
            <a:endParaRPr lang="fa-IR" sz="2400" b="1" dirty="0">
              <a:solidFill>
                <a:schemeClr val="accent1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7824" y="5765914"/>
            <a:ext cx="54738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/>
            <a:r>
              <a:rPr lang="fa-IR" sz="14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</a:t>
            </a:r>
            <a:r>
              <a:rPr lang="fa-IR" sz="2400" b="1" dirty="0" smtClean="0">
                <a:solidFill>
                  <a:srgbClr val="2DA2BF">
                    <a:lumMod val="50000"/>
                  </a:srgbClr>
                </a:solidFill>
                <a:latin typeface="Adobe Arabic" pitchFamily="18" charset="-78"/>
                <a:cs typeface="Adobe Arabic" pitchFamily="18" charset="-78"/>
                <a:sym typeface="Wingdings"/>
              </a:rPr>
              <a:t> </a:t>
            </a:r>
            <a:r>
              <a:rPr lang="fa-IR" sz="2400" b="1" dirty="0" smtClean="0">
                <a:latin typeface="Adobe Arabic" pitchFamily="18" charset="-78"/>
                <a:cs typeface="Adobe Arabic" pitchFamily="18" charset="-78"/>
              </a:rPr>
              <a:t>نبوداصول‌مشخص‌برای‌تفسیر‌قوانین‌ومقررات، </a:t>
            </a:r>
            <a:endParaRPr lang="fa-IR" sz="2400" b="1" dirty="0">
              <a:latin typeface="Adobe Arabic" pitchFamily="18" charset="-78"/>
              <a:cs typeface="Adobe Arabic" pitchFamily="18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681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9" grpId="0"/>
      <p:bldP spid="11" grpId="0"/>
      <p:bldP spid="12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3122965"/>
            <a:ext cx="734481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معـاونت‌تدوین، تنقیح‌وانتشارقوانین‌ومقررات</a:t>
            </a:r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‌معاونت‌حقوقی‌ریاست‌جمهوری</a:t>
            </a:r>
          </a:p>
          <a:p>
            <a:pPr algn="ctr"/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بابهـره‌گیــری‌از</a:t>
            </a: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تجــربه‌چهــل‌سال‌گذشتــه‌</a:t>
            </a:r>
            <a:r>
              <a:rPr lang="fa-IR" sz="2800" b="1" dirty="0">
                <a:latin typeface="Adobe Arabic" pitchFamily="18" charset="-78"/>
                <a:cs typeface="Adobe Arabic" pitchFamily="18" charset="-78"/>
              </a:rPr>
              <a:t>پـایگــــاه‌اینترنتی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88304" y="4172887"/>
            <a:ext cx="7308412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fa-IR" sz="4400" b="1" dirty="0" smtClean="0">
                <a:latin typeface="Adobe Arabic" pitchFamily="18" charset="-78"/>
                <a:cs typeface="Adobe Arabic" pitchFamily="18" charset="-78"/>
              </a:rPr>
              <a:t>‌سامانه‌ملـی‌قوانیـن‌ومقررات‌جمهوری‌اسلامی‌ایـران</a:t>
            </a:r>
          </a:p>
          <a:p>
            <a:pPr algn="ctr"/>
            <a:r>
              <a:rPr lang="fa-IR" sz="2800" b="1" dirty="0">
                <a:latin typeface="Adobe Arabic" pitchFamily="18" charset="-78"/>
                <a:cs typeface="Adobe Arabic" pitchFamily="18" charset="-78"/>
              </a:rPr>
              <a:t>را‌‌ر</a:t>
            </a:r>
            <a:r>
              <a:rPr lang="fa-IR" sz="2800" b="1" dirty="0" smtClean="0">
                <a:latin typeface="Adobe Arabic" pitchFamily="18" charset="-78"/>
                <a:cs typeface="Adobe Arabic" pitchFamily="18" charset="-78"/>
              </a:rPr>
              <a:t>اه‌انــدازی‌نمـــود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5768953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43827" y="2512172"/>
            <a:ext cx="2015295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امکانات‌سامانه:</a:t>
            </a:r>
            <a:endParaRPr lang="en-US" sz="36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0779" y="3433900"/>
            <a:ext cx="7627409" cy="107721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2. </a:t>
            </a: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ورودكليــه‌اطلاعـات‌شناسـنامــه‌اي‌يك‌قانــون‌و‌مقـرره‌</a:t>
            </a:r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بـاپــاي‌بـنــدي </a:t>
            </a:r>
          </a:p>
          <a:p>
            <a:pPr lvl="0"/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كـامل‌به‌سند‌انتشار(روزنامه‌رسمي‌و‌نسخه‌ابلاغي)</a:t>
            </a:r>
            <a:endParaRPr lang="en-US" sz="32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464" y="4208910"/>
            <a:ext cx="7654724" cy="156966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3. </a:t>
            </a: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تفكيك‌موضوعي‌(كدگذاري)قوانين‌ومقررات</a:t>
            </a:r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‌به‌هفت‌دسته‌اداري،اساسي،</a:t>
            </a:r>
          </a:p>
          <a:p>
            <a:pPr lvl="0"/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 مالی،اقتصادي،فرهنگي،كيفري‌و‌مدني</a:t>
            </a:r>
            <a:endParaRPr lang="en-US" sz="3200" b="1" dirty="0">
              <a:latin typeface="Adobe Arabic" pitchFamily="18" charset="-78"/>
              <a:cs typeface="Adobe Arabic" pitchFamily="18" charset="-78"/>
            </a:endParaRPr>
          </a:p>
          <a:p>
            <a:endParaRPr lang="fa-IR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702197" y="5044542"/>
            <a:ext cx="7645042" cy="107721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4. </a:t>
            </a: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تفكيك‌قــوانين‌و‌مقـررات‌‌براساس‌وضعـيت‌اعتبار‌آنهــا‌</a:t>
            </a:r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به‌معتبر،‌مــوقت،</a:t>
            </a:r>
          </a:p>
          <a:p>
            <a:pPr lvl="0"/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آزمايشي‌وبااجرامنتفي</a:t>
            </a:r>
            <a:endParaRPr lang="en-US" sz="32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9614" y="2996952"/>
            <a:ext cx="7516802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1. </a:t>
            </a: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ثبت‌كليـه‌قوانين‌ومقـررات</a:t>
            </a:r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‌مصوب‌ازابتداي‌دوران‌قانـون‌گذاري‌درايـران</a:t>
            </a:r>
            <a:endParaRPr lang="en-US" sz="3200" b="1" dirty="0">
              <a:latin typeface="Adobe Arabic" pitchFamily="18" charset="-78"/>
              <a:cs typeface="Adobe Arabic" pitchFamily="18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107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88212" y="498974"/>
            <a:ext cx="657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90000"/>
                  </a:schemeClr>
                </a:solidFill>
                <a:latin typeface="110_Besmellah" pitchFamily="2" charset="0"/>
              </a:rPr>
              <a:t>N</a:t>
            </a:r>
            <a:endParaRPr lang="fa-IR" sz="4400" dirty="0">
              <a:solidFill>
                <a:schemeClr val="bg2">
                  <a:lumMod val="90000"/>
                </a:schemeClr>
              </a:solidFill>
              <a:latin typeface="110_Besmellah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1014181"/>
            <a:ext cx="3821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مـعــاونت‌حقــوقـی‌ریـــاست</a:t>
            </a:r>
            <a:r>
              <a:rPr lang="fa-IR" sz="6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‌</a:t>
            </a:r>
            <a:r>
              <a:rPr lang="fa-IR" sz="2000" b="1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جمــهــوری</a:t>
            </a:r>
            <a:endParaRPr lang="en-US" sz="2000" b="1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8645" y="1286872"/>
            <a:ext cx="3816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solidFill>
                  <a:schemeClr val="bg2"/>
                </a:solidFill>
                <a:latin typeface="Adobe Arabic" pitchFamily="18" charset="-78"/>
                <a:cs typeface="Adobe Arabic" pitchFamily="18" charset="-78"/>
              </a:rPr>
              <a:t>معاونت‌تدوین، تنقیح‌و‌انتشار‌قوانین‌و‌مقررات</a:t>
            </a:r>
            <a:endParaRPr lang="en-US" dirty="0">
              <a:solidFill>
                <a:schemeClr val="bg2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43827" y="2512172"/>
            <a:ext cx="2015295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600" b="1" dirty="0" smtClean="0">
                <a:latin typeface="Adobe Arabic" pitchFamily="18" charset="-78"/>
                <a:cs typeface="Adobe Arabic" pitchFamily="18" charset="-78"/>
              </a:rPr>
              <a:t>امکانات‌سامانه:</a:t>
            </a:r>
            <a:endParaRPr lang="en-US" sz="36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4657" y="4440014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a-IR" sz="3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6. </a:t>
            </a: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امكان‌جستجوي‌سريع‌قوانين‌و‌مقررات‌</a:t>
            </a:r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براساس‌واژگان،تاريخ ابلاغ،تاريخ تصويب،تاريخ‌انتشار،شماره‌ابلاغ </a:t>
            </a:r>
            <a:r>
              <a:rPr lang="fa-IR" sz="3200" b="1" dirty="0">
                <a:latin typeface="Adobe Arabic" pitchFamily="18" charset="-78"/>
                <a:cs typeface="Adobe Arabic" pitchFamily="18" charset="-78"/>
              </a:rPr>
              <a:t>و ...</a:t>
            </a:r>
            <a:endParaRPr lang="en-US" sz="32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9592" y="3083476"/>
            <a:ext cx="7430239" cy="156966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5. </a:t>
            </a: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اعمال‌كليه‌تغييرات‌وتنقيح‌هاي‌صريح(نسخ</a:t>
            </a:r>
            <a:r>
              <a:rPr lang="fa-IR" sz="3200" b="1" dirty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، اصلاح، الحاق، تفسير</a:t>
            </a: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...)</a:t>
            </a:r>
          </a:p>
          <a:p>
            <a:pPr lvl="0"/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نسبت‌به‌يك‌قانون‌يامقرره</a:t>
            </a:r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‌باامكان‌دسترسي‌همزمان‌به‌متن‌اوليه‌ومتن‌نهايي</a:t>
            </a:r>
          </a:p>
          <a:p>
            <a:pPr lvl="0"/>
            <a:r>
              <a:rPr lang="fa-IR" sz="3200" b="1" dirty="0" smtClean="0">
                <a:latin typeface="Adobe Arabic" pitchFamily="18" charset="-78"/>
                <a:cs typeface="Adobe Arabic" pitchFamily="18" charset="-78"/>
              </a:rPr>
              <a:t>‌تنقيح‌شده</a:t>
            </a:r>
          </a:p>
        </p:txBody>
      </p:sp>
      <p:sp>
        <p:nvSpPr>
          <p:cNvPr id="8" name="Rectangle 7"/>
          <p:cNvSpPr/>
          <p:nvPr/>
        </p:nvSpPr>
        <p:spPr>
          <a:xfrm>
            <a:off x="618837" y="5150969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a-IR" sz="3200" b="1" dirty="0" smtClean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7. </a:t>
            </a:r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دسترسی‌به‌قوانین‌ومقررات‌مرتبط‌باوزارتخانه‌هاو‌دستگاهها‌با‌لحاظ</a:t>
            </a:r>
          </a:p>
          <a:p>
            <a:pPr lvl="0"/>
            <a:r>
              <a:rPr lang="fa-IR" sz="3200" b="1" dirty="0" smtClean="0">
                <a:solidFill>
                  <a:schemeClr val="accent1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تغییرات‌ساختاری‌وتحول‌نام‌درطول‌زمان</a:t>
            </a:r>
            <a:endParaRPr lang="en-US" sz="3200" b="1" dirty="0">
              <a:latin typeface="Adobe Arabic" pitchFamily="18" charset="-78"/>
              <a:cs typeface="Adobe Arabic" pitchFamily="18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267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8" grpId="0"/>
      <p:bldP spid="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.3|2.3|2.4|3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4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9.6|2|2.1|1.8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.3|2.3|2.4|3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4.8|4.7|5.9|4.9|7.2|6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4.8|4.7|5.9|4.9|7.2|6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1571</TotalTime>
  <Words>393</Words>
  <Application>Microsoft Office PowerPoint</Application>
  <PresentationFormat>On-screen Show (4:3)</PresentationFormat>
  <Paragraphs>247</Paragraphs>
  <Slides>42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s.noushabadi</dc:creator>
  <cp:lastModifiedBy>Nahad</cp:lastModifiedBy>
  <cp:revision>135</cp:revision>
  <cp:lastPrinted>2013-09-30T07:41:46Z</cp:lastPrinted>
  <dcterms:created xsi:type="dcterms:W3CDTF">2013-09-23T05:06:08Z</dcterms:created>
  <dcterms:modified xsi:type="dcterms:W3CDTF">2014-01-28T06:44:37Z</dcterms:modified>
</cp:coreProperties>
</file>